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836" r:id="rId2"/>
    <p:sldId id="1974" r:id="rId3"/>
    <p:sldId id="1815" r:id="rId4"/>
    <p:sldId id="1953" r:id="rId5"/>
    <p:sldId id="1959" r:id="rId6"/>
    <p:sldId id="1977" r:id="rId7"/>
    <p:sldId id="1960" r:id="rId8"/>
    <p:sldId id="1978" r:id="rId9"/>
    <p:sldId id="1980" r:id="rId10"/>
    <p:sldId id="1979" r:id="rId11"/>
    <p:sldId id="1909" r:id="rId12"/>
    <p:sldId id="1963" r:id="rId13"/>
    <p:sldId id="1964" r:id="rId14"/>
    <p:sldId id="1965" r:id="rId15"/>
    <p:sldId id="1966" r:id="rId16"/>
    <p:sldId id="1967" r:id="rId17"/>
    <p:sldId id="1935" r:id="rId18"/>
    <p:sldId id="1968" r:id="rId19"/>
    <p:sldId id="1969" r:id="rId20"/>
    <p:sldId id="1970" r:id="rId21"/>
    <p:sldId id="1931" r:id="rId22"/>
    <p:sldId id="1981" r:id="rId23"/>
    <p:sldId id="1982" r:id="rId24"/>
    <p:sldId id="1972" r:id="rId25"/>
    <p:sldId id="1976" r:id="rId26"/>
    <p:sldId id="1975" r:id="rId27"/>
    <p:sldId id="1047" r:id="rId28"/>
    <p:sldId id="1952" r:id="rId29"/>
    <p:sldId id="1050" r:id="rId30"/>
    <p:sldId id="1930" r:id="rId31"/>
    <p:sldId id="1051" r:id="rId32"/>
    <p:sldId id="1048" r:id="rId33"/>
    <p:sldId id="1839" r:id="rId34"/>
    <p:sldId id="1046" r:id="rId35"/>
    <p:sldId id="1045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F3300"/>
    <a:srgbClr val="B36E11"/>
    <a:srgbClr val="663300"/>
    <a:srgbClr val="FFFFFF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61" d="100"/>
          <a:sy n="161" d="100"/>
        </p:scale>
        <p:origin x="-90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55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80AAED-57A7-45BF-B78A-142EF60758F2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267878-80F1-4BDF-9F90-805AE24EF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82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02AB1B-A4CD-488F-B532-EB1E7E8CB9A6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41E74C-4BC8-4107-908A-6CCA31EF7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80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1E74C-4BC8-4107-908A-6CCA31EF7E2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61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1E74C-4BC8-4107-908A-6CCA31EF7E2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6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1E74C-4BC8-4107-908A-6CCA31EF7E2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61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57301"/>
            <a:ext cx="6248400" cy="628650"/>
          </a:xfrm>
        </p:spPr>
        <p:txBody>
          <a:bodyPr/>
          <a:lstStyle>
            <a:lvl1pPr algn="l">
              <a:defRPr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3766-7C50-4605-9A02-114E66E06FBB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6E66-73D4-41DF-8BD6-F34EF1E4F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69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B77-3D55-4BA2-98C6-F45FB3E21718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3D2C-7CA3-40A3-8836-999AF4EB7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8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D4AA-6D46-4998-889C-5688AA4D62A6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C62B-D67F-4A54-A60D-C4AB0CE40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00150"/>
            <a:ext cx="7315200" cy="628650"/>
          </a:xfrm>
        </p:spPr>
        <p:txBody>
          <a:bodyPr>
            <a:no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705600" cy="2537222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14DB-4273-4AA8-B5AC-BD43C68DC665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B7E4-E52B-49E6-9ECA-DC98D4BBF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38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" y="1"/>
            <a:ext cx="9143984" cy="51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568E-28E6-4252-A308-B72A74C9864E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745B-D45A-4715-B765-F207D49A3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51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50DA-0B32-4312-BB48-0630DA760C56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4FF6-DCDB-4888-BD2B-F25366F04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C0EE-FF2D-4963-B062-B738C82493CF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50D6-3F5E-4191-8A2B-41D7DB289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78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228B-9EF7-44EF-89BC-5753C8EA96A7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FB8C-1A4E-436B-B25C-05F058341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DFAC-EA97-473F-9A15-1093B70ED094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AEDF-B8E9-499B-A6C9-24377219E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43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82B2-BBDB-473E-9793-68FE6E8A9E9D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C954-618F-410C-A074-1C3F0831E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88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604D-BF8C-4D81-BEA7-321313B7FAB0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0947-5BBB-4AE6-AC7C-4E481DC2F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2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7EC2EF-FEE8-46A2-B5E8-5BC82A2770C5}" type="datetimeFigureOut">
              <a:rPr lang="en-US" altLang="en-US"/>
              <a:pPr>
                <a:defRPr/>
              </a:pPr>
              <a:t>2/6/2016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9612EE-B444-4A33-85DC-0E0440282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1"/>
          <p:cNvSpPr txBox="1">
            <a:spLocks/>
          </p:cNvSpPr>
          <p:nvPr/>
        </p:nvSpPr>
        <p:spPr bwMode="auto">
          <a:xfrm>
            <a:off x="152400" y="459581"/>
            <a:ext cx="1981200" cy="514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rgbClr val="D9D9D9"/>
                </a:solidFill>
                <a:latin typeface="Adobe Caslon Pro" pitchFamily="18" charset="0"/>
                <a:ea typeface="+mn-ea"/>
                <a:cs typeface="Arial" charset="0"/>
              </a:rPr>
              <a:t>GOD</a:t>
            </a:r>
            <a:endParaRPr lang="en-US" sz="2400" dirty="0" smtClean="0">
              <a:solidFill>
                <a:srgbClr val="D9D9D9"/>
              </a:solidFill>
              <a:latin typeface="Adobe Caslon Pro" pitchFamily="18" charset="0"/>
              <a:ea typeface="+mn-ea"/>
              <a:cs typeface="Arial" charset="0"/>
            </a:endParaRPr>
          </a:p>
        </p:txBody>
      </p:sp>
      <p:sp>
        <p:nvSpPr>
          <p:cNvPr id="1032" name="Title 1"/>
          <p:cNvSpPr txBox="1">
            <a:spLocks/>
          </p:cNvSpPr>
          <p:nvPr/>
        </p:nvSpPr>
        <p:spPr bwMode="auto">
          <a:xfrm>
            <a:off x="1600200" y="402431"/>
            <a:ext cx="6858000" cy="628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D9D9D9"/>
                </a:solidFill>
                <a:latin typeface="Adobe Caslon Pro" pitchFamily="18" charset="0"/>
                <a:ea typeface="+mn-ea"/>
                <a:cs typeface="Arial" charset="0"/>
              </a:rPr>
              <a:t>THE STATE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1600201" y="400051"/>
            <a:ext cx="514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D9D9D9"/>
                </a:solidFill>
                <a:ea typeface="+mn-ea"/>
              </a:rPr>
              <a:t>AND</a:t>
            </a:r>
            <a:endParaRPr lang="en-US" altLang="en-US" sz="1100" smtClean="0">
              <a:solidFill>
                <a:srgbClr val="D9D9D9"/>
              </a:solidFill>
              <a:ea typeface="+mn-ea"/>
            </a:endParaRPr>
          </a:p>
        </p:txBody>
      </p:sp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" y="1"/>
            <a:ext cx="9143984" cy="51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9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68" y="-19050"/>
            <a:ext cx="9177866" cy="51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8468" y="4876800"/>
            <a:ext cx="914093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altLang="ja-JP" baseline="30000" dirty="0" smtClean="0">
                <a:solidFill>
                  <a:schemeClr val="bg1">
                    <a:lumMod val="95000"/>
                  </a:schemeClr>
                </a:solidFill>
              </a:rPr>
              <a:t>Dave Gudgel </a:t>
            </a:r>
            <a:r>
              <a:rPr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“U Could B” </a:t>
            </a:r>
            <a:r>
              <a:rPr lang="en-US" altLang="ja-JP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altLang="ja-JP" baseline="30000" dirty="0">
                <a:solidFill>
                  <a:schemeClr val="bg1">
                    <a:lumMod val="95000"/>
                  </a:schemeClr>
                </a:solidFill>
              </a:rPr>
              <a:t>Colossians </a:t>
            </a:r>
            <a:r>
              <a:rPr lang="en-US" altLang="ja-JP" baseline="30000" dirty="0" smtClean="0">
                <a:solidFill>
                  <a:schemeClr val="bg1">
                    <a:lumMod val="95000"/>
                  </a:schemeClr>
                </a:solidFill>
              </a:rPr>
              <a:t>2:1-7</a:t>
            </a:r>
            <a:endParaRPr lang="en-US" altLang="en-US" baseline="30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F:\Dropbox\Bridges\Sermon Slides\2014\The Ripple Effect\Slides\youver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3790950"/>
            <a:ext cx="2895600" cy="7419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843571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873092">
            <a:off x="3678500" y="745616"/>
            <a:ext cx="1219200" cy="4023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30289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5143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105150"/>
            <a:ext cx="1981200" cy="17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</a:t>
            </a:r>
          </a:p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666750"/>
            <a:ext cx="1600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what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352550"/>
            <a:ext cx="1981200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UCB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123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1" y="742950"/>
            <a:ext cx="77723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Encouraging Community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Increasing in Wisdom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Close to Christ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Secure in Your Faith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02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873092">
            <a:off x="3678500" y="745616"/>
            <a:ext cx="1219200" cy="4023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30289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5143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105150"/>
            <a:ext cx="1981200" cy="17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</a:t>
            </a:r>
          </a:p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81915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solid and thriving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666750"/>
            <a:ext cx="1600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what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352550"/>
            <a:ext cx="1981200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UCB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250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873092">
            <a:off x="3678500" y="745616"/>
            <a:ext cx="1219200" cy="4023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/>
              <a:t>What’s Required?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30289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5143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105150"/>
            <a:ext cx="1981200" cy="17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</a:t>
            </a:r>
          </a:p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81915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solid and thriving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666750"/>
            <a:ext cx="1600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what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352550"/>
            <a:ext cx="1981200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UCB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618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047750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Deep</a:t>
            </a:r>
          </a:p>
        </p:txBody>
      </p:sp>
      <p:pic>
        <p:nvPicPr>
          <p:cNvPr id="1027" name="Picture 3" descr="C:\Users\BAWS Moble\Dropbox\Bridges\Sermon Slides\2016\Proactive\Slides\020716\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4351"/>
            <a:ext cx="3505200" cy="52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893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548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Building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45120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026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548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Stronger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814"/>
          <a:stretch/>
        </p:blipFill>
        <p:spPr bwMode="auto">
          <a:xfrm>
            <a:off x="2209800" y="1743944"/>
            <a:ext cx="47244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312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1" y="1047750"/>
            <a:ext cx="73151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Hebrews 4:16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 us then approach the throne of grace with confidence, so that we may receive mercy and find grace to help us in our time of need.</a:t>
            </a:r>
          </a:p>
        </p:txBody>
      </p:sp>
    </p:spTree>
    <p:extLst>
      <p:ext uri="{BB962C8B-B14F-4D97-AF65-F5344CB8AC3E}">
        <p14:creationId xmlns:p14="http://schemas.microsoft.com/office/powerpoint/2010/main" val="21403395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1" y="742950"/>
            <a:ext cx="80771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“One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day I was in trouble and oppressed about many things.  It was one of those days when everything seemed to go wrong.  I was trying to get my quiet time but was constantly interrupted.  Suddenly these words came—I could hardly believe they were in the Bible,</a:t>
            </a:r>
          </a:p>
        </p:txBody>
      </p:sp>
    </p:spTree>
    <p:extLst>
      <p:ext uri="{BB962C8B-B14F-4D97-AF65-F5344CB8AC3E}">
        <p14:creationId xmlns:p14="http://schemas.microsoft.com/office/powerpoint/2010/main" val="42099593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1" y="742950"/>
            <a:ext cx="80771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seemed so new to my needy heart—“Grace to help in time of need.”  I found them and read them and marked them with joy, and in that moment, the moment of their coming, I was renewed in strength. 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- Amy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Carmichael</a:t>
            </a:r>
          </a:p>
        </p:txBody>
      </p:sp>
    </p:spTree>
    <p:extLst>
      <p:ext uri="{BB962C8B-B14F-4D97-AF65-F5344CB8AC3E}">
        <p14:creationId xmlns:p14="http://schemas.microsoft.com/office/powerpoint/2010/main" val="15291752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68" y="-19050"/>
            <a:ext cx="9177866" cy="51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8468" y="4876800"/>
            <a:ext cx="914093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altLang="ja-JP" baseline="30000" dirty="0" smtClean="0">
                <a:solidFill>
                  <a:schemeClr val="bg1">
                    <a:lumMod val="95000"/>
                  </a:schemeClr>
                </a:solidFill>
              </a:rPr>
              <a:t>Dave Gudgel </a:t>
            </a:r>
            <a:r>
              <a:rPr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“U Could B” </a:t>
            </a:r>
            <a:r>
              <a:rPr lang="en-US" altLang="ja-JP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altLang="ja-JP" baseline="30000" dirty="0">
                <a:solidFill>
                  <a:schemeClr val="bg1">
                    <a:lumMod val="95000"/>
                  </a:schemeClr>
                </a:solidFill>
              </a:rPr>
              <a:t>Colossians </a:t>
            </a:r>
            <a:r>
              <a:rPr lang="en-US" altLang="ja-JP" baseline="30000" dirty="0" smtClean="0">
                <a:solidFill>
                  <a:schemeClr val="bg1">
                    <a:lumMod val="95000"/>
                  </a:schemeClr>
                </a:solidFill>
              </a:rPr>
              <a:t>2:1-7</a:t>
            </a:r>
            <a:endParaRPr lang="en-US" altLang="en-US" baseline="30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64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548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Thankful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407" y="1743944"/>
            <a:ext cx="293453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613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9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1" y="742950"/>
            <a:ext cx="77723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Encouraging Community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Increasing in Wisdom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Close to Christ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Secure in Your Faith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776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1" y="742950"/>
            <a:ext cx="77723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 Deeper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 Building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Get Stronger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1963" indent="-461963" algn="ctr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Live Thankful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383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-48643"/>
            <a:ext cx="3657600" cy="52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4377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9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68" y="-19050"/>
            <a:ext cx="9177866" cy="51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8468" y="4876800"/>
            <a:ext cx="914093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altLang="ja-JP" baseline="30000" dirty="0" smtClean="0">
                <a:solidFill>
                  <a:schemeClr val="bg1">
                    <a:lumMod val="95000"/>
                  </a:schemeClr>
                </a:solidFill>
              </a:rPr>
              <a:t>Dave Gudgel </a:t>
            </a:r>
            <a:r>
              <a:rPr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“U Could B” </a:t>
            </a:r>
            <a:r>
              <a:rPr lang="en-US" altLang="ja-JP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altLang="ja-JP" baseline="30000" dirty="0">
                <a:solidFill>
                  <a:schemeClr val="bg1">
                    <a:lumMod val="95000"/>
                  </a:schemeClr>
                </a:solidFill>
              </a:rPr>
              <a:t>Colossians </a:t>
            </a:r>
            <a:r>
              <a:rPr lang="en-US" altLang="ja-JP" baseline="30000" dirty="0" smtClean="0">
                <a:solidFill>
                  <a:schemeClr val="bg1">
                    <a:lumMod val="95000"/>
                  </a:schemeClr>
                </a:solidFill>
              </a:rPr>
              <a:t>2:1-7</a:t>
            </a:r>
            <a:endParaRPr lang="en-US" altLang="en-US" baseline="30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637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15240" y="142875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  <a:cs typeface="Arial" pitchFamily="34" charset="0"/>
              </a:rPr>
              <a:t>BRAD COLE</a:t>
            </a:r>
            <a:b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  <a:cs typeface="Arial" pitchFamily="34" charset="0"/>
              </a:rPr>
              <a:t>HOST</a:t>
            </a:r>
            <a:endParaRPr lang="en-US" alt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8363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15240" y="142875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  <a:cs typeface="Arial" pitchFamily="34" charset="0"/>
              </a:rPr>
              <a:t>SARAH SUN</a:t>
            </a:r>
            <a:br>
              <a:rPr lang="en-US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  <a:cs typeface="Arial" pitchFamily="34" charset="0"/>
              </a:rPr>
              <a:t>HOST</a:t>
            </a:r>
            <a:endParaRPr lang="en-US" alt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048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76200" y="148590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CARRIE MILLER</a:t>
            </a:r>
            <a:b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HOST</a:t>
            </a:r>
            <a:endParaRPr lang="en-US" altLang="en-US" sz="4400" b="1" dirty="0" smtClean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59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30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76200" y="148590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/>
            </a:r>
            <a:b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EDDIE HUANG</a:t>
            </a:r>
            <a:b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HOST</a:t>
            </a:r>
            <a:endParaRPr lang="en-US" altLang="en-US" sz="4400" b="1" dirty="0" smtClean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8560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76200" y="173355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NANCY BILDERBACK</a:t>
            </a:r>
            <a:b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ASSISTANT TO WORSHIP MINISTRIES, </a:t>
            </a:r>
            <a:br>
              <a:rPr lang="en-US" altLang="en-US" sz="2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AND FINANCIAL SECRETARY</a:t>
            </a:r>
          </a:p>
        </p:txBody>
      </p:sp>
    </p:spTree>
    <p:extLst>
      <p:ext uri="{BB962C8B-B14F-4D97-AF65-F5344CB8AC3E}">
        <p14:creationId xmlns:p14="http://schemas.microsoft.com/office/powerpoint/2010/main" val="196245387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76200" y="148590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TIM LOGAN</a:t>
            </a:r>
            <a:b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HOST</a:t>
            </a:r>
            <a:endParaRPr lang="en-US" altLang="en-US" sz="4400" b="1" dirty="0" smtClean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255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76200" y="148590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DAVE STENFORT</a:t>
            </a:r>
            <a:br>
              <a:rPr lang="en-US" altLang="en-US" sz="44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HOST</a:t>
            </a:r>
            <a:endParaRPr lang="en-US" altLang="en-US" sz="4400" b="1" dirty="0" smtClean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1161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76200" y="148590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rgbClr val="262626"/>
                </a:solidFill>
                <a:latin typeface="Franklin Gothic Medium" pitchFamily="34" charset="0"/>
                <a:cs typeface="Arial" pitchFamily="34" charset="0"/>
              </a:rPr>
              <a:t>SCOTT RIKIMARU</a:t>
            </a:r>
            <a:br>
              <a:rPr lang="en-US" altLang="en-US" sz="4400" b="1" dirty="0" smtClean="0">
                <a:solidFill>
                  <a:srgbClr val="262626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rgbClr val="262626"/>
                </a:solidFill>
                <a:latin typeface="Franklin Gothic Medium" pitchFamily="34" charset="0"/>
                <a:cs typeface="Arial" pitchFamily="34" charset="0"/>
              </a:rPr>
              <a:t>HOST</a:t>
            </a:r>
            <a:endParaRPr lang="en-US" altLang="en-US" sz="4400" b="1" dirty="0" smtClean="0">
              <a:solidFill>
                <a:srgbClr val="262626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715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-76200" y="1428750"/>
            <a:ext cx="8305800" cy="628650"/>
          </a:xfrm>
          <a:extLst/>
        </p:spPr>
        <p:txBody>
          <a:bodyPr>
            <a:noAutofit/>
          </a:bodyPr>
          <a:lstStyle/>
          <a:p>
            <a:pPr algn="r">
              <a:lnSpc>
                <a:spcPts val="5700"/>
              </a:lnSpc>
              <a:defRPr/>
            </a:pPr>
            <a:r>
              <a:rPr lang="en-US" altLang="en-US" sz="4400" b="1" dirty="0" smtClean="0">
                <a:solidFill>
                  <a:srgbClr val="262626"/>
                </a:solidFill>
                <a:latin typeface="Franklin Gothic Medium" pitchFamily="34" charset="0"/>
                <a:cs typeface="Arial" pitchFamily="34" charset="0"/>
              </a:rPr>
              <a:t>STEVE DURAND</a:t>
            </a:r>
            <a:br>
              <a:rPr lang="en-US" altLang="en-US" sz="4400" b="1" dirty="0" smtClean="0">
                <a:solidFill>
                  <a:srgbClr val="262626"/>
                </a:solidFill>
                <a:latin typeface="Franklin Gothic Medium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rgbClr val="262626"/>
                </a:solidFill>
                <a:latin typeface="Franklin Gothic Medium" pitchFamily="34" charset="0"/>
                <a:cs typeface="Arial" pitchFamily="34" charset="0"/>
              </a:rPr>
              <a:t>PASTOR OF FAMILY MINISTRIES</a:t>
            </a:r>
            <a:endParaRPr lang="en-US" altLang="en-US" sz="4400" b="1" dirty="0" smtClean="0">
              <a:solidFill>
                <a:srgbClr val="262626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958379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873092">
            <a:off x="3678500" y="745616"/>
            <a:ext cx="1219200" cy="4023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30289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5143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79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873092">
            <a:off x="3678500" y="745616"/>
            <a:ext cx="1219200" cy="4023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30289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5143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332352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930354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UCB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694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9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873092">
            <a:off x="3678500" y="745616"/>
            <a:ext cx="1219200" cy="4023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30289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5143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105150"/>
            <a:ext cx="1981200" cy="17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</a:t>
            </a:r>
          </a:p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255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873092">
            <a:off x="3678500" y="745616"/>
            <a:ext cx="1219200" cy="40230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30289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5143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105150"/>
            <a:ext cx="1981200" cy="17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is </a:t>
            </a:r>
          </a:p>
          <a:p>
            <a:pPr algn="ctr">
              <a:lnSpc>
                <a:spcPts val="6200"/>
              </a:lnSpc>
            </a:pPr>
            <a:r>
              <a:rPr lang="en-US" sz="7200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3584159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but Vulnerable</a:t>
            </a:r>
          </a:p>
        </p:txBody>
      </p:sp>
    </p:spTree>
    <p:extLst>
      <p:ext uri="{BB962C8B-B14F-4D97-AF65-F5344CB8AC3E}">
        <p14:creationId xmlns:p14="http://schemas.microsoft.com/office/powerpoint/2010/main" val="29991948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85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17330</TotalTime>
  <Words>270</Words>
  <Application>Microsoft Office PowerPoint</Application>
  <PresentationFormat>On-screen Show (16:9)</PresentationFormat>
  <Paragraphs>60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BRAD COLE HOST</vt:lpstr>
      <vt:lpstr>SARAH SUN HOST</vt:lpstr>
      <vt:lpstr>CARRIE MILLER HOST</vt:lpstr>
      <vt:lpstr> EDDIE HUANG HOST</vt:lpstr>
      <vt:lpstr>NANCY BILDERBACK ASSISTANT TO WORSHIP MINISTRIES,  AND FINANCIAL SECRETARY</vt:lpstr>
      <vt:lpstr>TIM LOGAN HOST</vt:lpstr>
      <vt:lpstr>DAVE STENFORT HOST</vt:lpstr>
      <vt:lpstr>SCOTT RIKIMARU HOST</vt:lpstr>
      <vt:lpstr>STEVE DURAND PASTOR OF FAMILY MINISTRIES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Garvey</dc:creator>
  <cp:lastModifiedBy>Jason Garvey</cp:lastModifiedBy>
  <cp:revision>987</cp:revision>
  <dcterms:created xsi:type="dcterms:W3CDTF">2007-12-07T08:02:27Z</dcterms:created>
  <dcterms:modified xsi:type="dcterms:W3CDTF">2016-02-07T06:42:40Z</dcterms:modified>
</cp:coreProperties>
</file>